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7.jpeg" ContentType="image/jpeg"/>
  <Override PartName="/ppt/media/image6.png" ContentType="image/png"/>
  <Override PartName="/ppt/media/image11.jpeg" ContentType="image/jpeg"/>
  <Override PartName="/ppt/media/image10.png" ContentType="image/png"/>
  <Override PartName="/ppt/media/image9.jpeg" ContentType="image/jpeg"/>
  <Override PartName="/ppt/media/image5.png" ContentType="image/png"/>
  <Override PartName="/ppt/media/image4.jpeg" ContentType="image/jpeg"/>
  <Override PartName="/ppt/media/image3.jpeg" ContentType="image/jpeg"/>
  <Override PartName="/ppt/media/image2.png" ContentType="image/png"/>
  <Override PartName="/ppt/media/image8.jpeg" ContentType="image/jpeg"/>
  <Override PartName="/ppt/media/image1.png" ContentType="image/png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1640" cy="585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1640" cy="585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AU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AU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AU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AU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AU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AU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9191C131-3171-41E1-A131-11A181C1A181}" type="slidenum">
              <a:rPr lang="en-AU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AU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AU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AU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AU"/>
              <a:t>Seventh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AU" sz="1400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AU" sz="1400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51F131C1-E1A1-41D1-8191-01F1C1F1D161}" type="slidenum">
              <a:rPr lang="en-AU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www.wikidata.org/wiki/Help:Sources#Scientific.2C_newspaper_or_magazine_article" TargetMode="External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peerlibrary.org/p/rxQ6WBd89XviMF4Tk" TargetMode="External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0960"/>
            <a:ext cx="9071640" cy="5853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en-AU" sz="5400"/>
              <a:t>Data-Hacking with Wikimedia Projects:</a:t>
            </a:r>
            <a:endParaRPr/>
          </a:p>
          <a:p>
            <a:pPr algn="ctr"/>
            <a:r>
              <a:rPr lang="en-AU" sz="4000"/>
              <a:t>Learn by Example, Including Wikipedia, Wikidata, and beyond!</a:t>
            </a:r>
            <a:endParaRPr/>
          </a:p>
          <a:p>
            <a:pPr algn="ctr"/>
            <a:endParaRPr/>
          </a:p>
          <a:p>
            <a:pPr algn="ctr"/>
            <a:r>
              <a:rPr lang="en-AU" sz="2800"/>
              <a:t>@notconfusing (Max Klein)</a:t>
            </a:r>
            <a:endParaRPr/>
          </a:p>
          <a:p>
            <a:pPr algn="ctr"/>
            <a:r>
              <a:rPr lang="en-AU" sz="2800"/>
              <a:t>@wrought (Matt Senate)</a:t>
            </a:r>
            <a:endParaRPr/>
          </a:p>
        </p:txBody>
      </p:sp>
      <p:pic>
        <p:nvPicPr>
          <p:cNvPr descr="" id="7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152000" cy="756972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Rural Hunger Problems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The Wikimedia datascape having cross-language data sharing problems.</a:t>
            </a:r>
            <a:endParaRPr/>
          </a:p>
        </p:txBody>
      </p:sp>
      <p:pic>
        <p:nvPicPr>
          <p:cNvPr descr="" id="10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00000" y="3196800"/>
            <a:ext cx="5975280" cy="39312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Häskell and Grepl are sent to the Forest alone.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Data is sent to live in Templates, living alone.</a:t>
            </a:r>
            <a:endParaRPr/>
          </a:p>
        </p:txBody>
      </p:sp>
      <p:pic>
        <p:nvPicPr>
          <p:cNvPr descr="" id="10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400" y="3544560"/>
            <a:ext cx="9781920" cy="267624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Häskell and Grepl first invent  a successful breadcrumb system 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Wikimedia commons allows images to be shared across Wikis.</a:t>
            </a:r>
            <a:endParaRPr/>
          </a:p>
        </p:txBody>
      </p:sp>
      <p:pic>
        <p:nvPicPr>
          <p:cNvPr descr="" id="1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03240" y="3310920"/>
            <a:ext cx="4638240" cy="345708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Lucky if their breadcrumbs are not eaten / or whatever put.</a:t>
            </a:r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Lucky if we knew on which pages the Data was stored.</a:t>
            </a:r>
            <a:endParaRPr/>
          </a:p>
        </p:txBody>
      </p:sp>
      <p:sp>
        <p:nvSpPr>
          <p:cNvPr id="115" name="TextShape 3"/>
          <p:cNvSpPr txBox="1"/>
          <p:nvPr/>
        </p:nvSpPr>
        <p:spPr>
          <a:xfrm>
            <a:off x="792000" y="6840000"/>
            <a:ext cx="90000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AU"/>
              <a:t>http://commons.wikimedia.org/wiki/File:Flickr_-_Per_Ola_Wiberg_~_mostly_away_-_-_%22No_bread,_just_a_camera...huh,_quack_%22.jpg</a:t>
            </a:r>
            <a:endParaRPr/>
          </a:p>
        </p:txBody>
      </p:sp>
      <p:pic>
        <p:nvPicPr>
          <p:cNvPr descr="" id="11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64120" y="2520000"/>
            <a:ext cx="3215880" cy="417672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A magical gingerbread house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A magical data store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Called “Wikidata”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Interwiki data sharing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Plus with extra sweeties</a:t>
            </a:r>
            <a:endParaRPr/>
          </a:p>
        </p:txBody>
      </p:sp>
      <p:sp>
        <p:nvSpPr>
          <p:cNvPr id="119" name="TextShape 3"/>
          <p:cNvSpPr txBox="1"/>
          <p:nvPr/>
        </p:nvSpPr>
        <p:spPr>
          <a:xfrm>
            <a:off x="1296000" y="6912000"/>
            <a:ext cx="79920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AU"/>
              <a:t>http://commons.wikimedia.org/wiki/Gingerbread_house#mediaviewer/File:Pepparkakshus.JPG</a:t>
            </a:r>
            <a:endParaRPr/>
          </a:p>
        </p:txBody>
      </p:sp>
      <p:pic>
        <p:nvPicPr>
          <p:cNvPr descr="" id="12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2560" y="3086280"/>
            <a:ext cx="4465440" cy="353772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And the house includes many different sweeties.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Semantic Triples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Qualifiers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Ranks</a:t>
            </a:r>
            <a:endParaRPr/>
          </a:p>
        </p:txBody>
      </p:sp>
      <p:sp>
        <p:nvSpPr>
          <p:cNvPr id="123" name="TextShape 3"/>
          <p:cNvSpPr txBox="1"/>
          <p:nvPr/>
        </p:nvSpPr>
        <p:spPr>
          <a:xfrm>
            <a:off x="572760" y="6768000"/>
            <a:ext cx="9003240" cy="602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AU"/>
              <a:t>http://commons.wikimedia.org/wiki/Category:Liquorice_candy#mediaviewer/File:Flickr_-_cyclonebill_-_Slik_%281%29.jpg</a:t>
            </a:r>
            <a:endParaRPr/>
          </a:p>
        </p:txBody>
      </p:sp>
      <p:pic>
        <p:nvPicPr>
          <p:cNvPr descr="" id="12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89080" y="3483720"/>
            <a:ext cx="3418920" cy="256428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Häskell and Grepl eat the roof hungrily.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In this story, the User's start adding to Wikidata.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Importing Wikipedia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Foreign Database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Manual adds.</a:t>
            </a:r>
            <a:endParaRPr/>
          </a:p>
        </p:txBody>
      </p:sp>
      <p:pic>
        <p:nvPicPr>
          <p:cNvPr descr="" id="12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1800" y="4536000"/>
            <a:ext cx="8962200" cy="201600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The evil witch trap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The evil data witches, normally keep the information as a silo.</a:t>
            </a:r>
            <a:endParaRPr/>
          </a:p>
        </p:txBody>
      </p:sp>
      <p:pic>
        <p:nvPicPr>
          <p:cNvPr descr="" id="13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82560" y="2952000"/>
            <a:ext cx="5079600" cy="3492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Grepl's cunning defeat of the witch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Identifers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Think of this as a foreign database key (Brian Jacobs)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Max imported 400,000 biographical identifers.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This started an Identiifer craze on Wikidata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Tennis Player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Swiss Parliament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Danish Companies</a:t>
            </a:r>
            <a:endParaRPr/>
          </a:p>
        </p:txBody>
      </p:sp>
      <p:pic>
        <p:nvPicPr>
          <p:cNvPr descr="" id="13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8000" y="3406680"/>
            <a:ext cx="2857320" cy="285732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Grepl's cunning defeat of the witch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5152680" y="936000"/>
            <a:ext cx="4426920" cy="52174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All Wikis can transclude arbitrary data (eventually).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And Citations can be represented as semantic properties.</a:t>
            </a:r>
            <a:endParaRPr/>
          </a:p>
        </p:txBody>
      </p:sp>
      <p:sp>
        <p:nvSpPr>
          <p:cNvPr id="136" name="TextShape 3"/>
          <p:cNvSpPr txBox="1"/>
          <p:nvPr/>
        </p:nvSpPr>
        <p:spPr>
          <a:xfrm>
            <a:off x="504000" y="4680000"/>
            <a:ext cx="9288000" cy="23760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AU" sz="3200"/>
              <a:t>See how sources are handled with “FRBR” format:</a:t>
            </a:r>
            <a:r>
              <a:rPr lang="en-AU">
                <a:hlinkClick r:id="rId1"/>
              </a:rPr>
              <a:t> http://www.wikidata.org/wiki/Help:Sources#Scientific.2C_newspaper_or_magazine_article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096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Who is in the room?</a:t>
            </a:r>
            <a:endParaRPr/>
          </a:p>
        </p:txBody>
      </p:sp>
      <p:sp>
        <p:nvSpPr>
          <p:cNvPr id="77" name="TextShape 2"/>
          <p:cNvSpPr txBox="1"/>
          <p:nvPr/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Data hackers?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Programmers?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Artists/designers?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Open Access folks?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sp>
        <p:nvSpPr>
          <p:cNvPr id="78" name="TextShape 3"/>
          <p:cNvSpPr txBox="1"/>
          <p:nvPr/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Academics?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Wikipedians?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Wikimedians?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Wiki-people?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Signalling Open Access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WikiProject Open Access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On English Wikipedia</a:t>
            </a:r>
            <a:endParaRPr/>
          </a:p>
        </p:txBody>
      </p:sp>
      <p:sp>
        <p:nvSpPr>
          <p:cNvPr id="139" name="TextShape 3"/>
          <p:cNvSpPr txBox="1"/>
          <p:nvPr/>
        </p:nvSpPr>
        <p:spPr>
          <a:xfrm>
            <a:off x="5151960" y="1769040"/>
            <a:ext cx="4426560" cy="4926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i="1" lang="en-AU"/>
              <a:t>(Data) Problem:</a:t>
            </a:r>
            <a:r>
              <a:rPr lang="en-AU"/>
              <a:t> Signalling </a:t>
            </a:r>
            <a:r>
              <a:rPr lang="en-AU"/>
              <a:t>“Open Access”</a:t>
            </a:r>
            <a:r>
              <a:rPr lang="en-AU"/>
              <a:t> is hard!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i="1" lang="en-AU"/>
              <a:t>Solution:</a:t>
            </a:r>
            <a:r>
              <a:rPr lang="en-AU"/>
              <a:t> Use clear signals directly to the relevant data.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Copyright license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Source content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Metadata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What?</a:t>
            </a:r>
            <a:endParaRPr/>
          </a:p>
        </p:txBody>
      </p:sp>
      <p:pic>
        <p:nvPicPr>
          <p:cNvPr descr="" id="1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200240"/>
            <a:ext cx="10079640" cy="592776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How?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464868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Text → WikiSource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Media → Commons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Metadata → Wikidata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Signals → Wikipedia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Including license!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AU"/>
              <a:t>Public domain, CC0, CC-BY, CC-BY-SA, etc</a:t>
            </a:r>
            <a:endParaRPr/>
          </a:p>
        </p:txBody>
      </p:sp>
      <p:sp>
        <p:nvSpPr>
          <p:cNvPr id="144" name="TextShape 3"/>
          <p:cNvSpPr txBox="1"/>
          <p:nvPr/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RFC → RecitationBot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RFC → RecitationBot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RFC → RecitationBot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RFC → RecitationBot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In the Wikimedia Universe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Where does “Signalling Open Access” fit in the Wikimedia narrative?</a:t>
            </a:r>
            <a:endParaRPr/>
          </a:p>
        </p:txBody>
      </p:sp>
      <p:sp>
        <p:nvSpPr>
          <p:cNvPr id="147" name="TextShape 3"/>
          <p:cNvSpPr txBox="1"/>
          <p:nvPr/>
        </p:nvSpPr>
        <p:spPr>
          <a:xfrm>
            <a:off x="5151960" y="1769040"/>
            <a:ext cx="4426560" cy="4926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i="1" lang="en-AU"/>
              <a:t>(Data) Problem:</a:t>
            </a:r>
            <a:r>
              <a:rPr lang="en-AU"/>
              <a:t> Managing citations &amp; references is hard!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i="1" lang="en-AU"/>
              <a:t>Possible Solutions: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Templates (Many)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Categories (Many)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Namespace (FR)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WikiScholar (Dead)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VisualEditor (Zotero?)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280080"/>
            <a:ext cx="9071640" cy="13050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“</a:t>
            </a:r>
            <a:r>
              <a:rPr lang="en-AU"/>
              <a:t>Signalling OA” Opportunities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Take pass at citation management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Quality &amp; experience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Integrate metadata with Wikidata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Where it belongs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Sensitivity and rigor</a:t>
            </a:r>
            <a:endParaRPr/>
          </a:p>
        </p:txBody>
      </p:sp>
      <p:sp>
        <p:nvSpPr>
          <p:cNvPr id="150" name="TextShape 3"/>
          <p:cNvSpPr txBox="1"/>
          <p:nvPr/>
        </p:nvSpPr>
        <p:spPr>
          <a:xfrm>
            <a:off x="5151960" y="1769040"/>
            <a:ext cx="4426560" cy="4926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Forge deep knowledge resources on Wikipedia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Snapshots of sources, deeper linking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Automate, but use human judgment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Save time and energy, improve accuracy. 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Paths for Data Hackers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Reputation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Create a user account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Contribute in good faith to wikimedia projects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Cultural protocol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Identify the scope, concerns, and nature of a given project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Learn to navigate</a:t>
            </a:r>
            <a:endParaRPr/>
          </a:p>
        </p:txBody>
      </p:sp>
      <p:sp>
        <p:nvSpPr>
          <p:cNvPr id="153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History and Context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Form a narrative for your hack based on past endeavors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Seek consent and build consensus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Community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Reach out, on IRC and mailing lists!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Of course we're Open Source github.com/wpoa/OA-signalling</a:t>
            </a:r>
            <a:endParaRPr/>
          </a:p>
          <a:p>
            <a:pPr algn="ctr"/>
            <a:r>
              <a:rPr lang="en-AU"/>
              <a:t>github.com/wpoa/recitation-bot</a:t>
            </a:r>
            <a:endParaRPr/>
          </a:p>
          <a:p>
            <a:pPr algn="ctr"/>
            <a:endParaRPr/>
          </a:p>
          <a:p>
            <a:pPr algn="ctr"/>
            <a:r>
              <a:rPr lang="en-AU"/>
              <a:t>Thanks!</a:t>
            </a:r>
            <a:endParaRPr/>
          </a:p>
          <a:p>
            <a:pPr algn="ctr"/>
            <a:endParaRPr/>
          </a:p>
          <a:p>
            <a:pPr algn="ctr"/>
            <a:r>
              <a:rPr lang="en-AU"/>
              <a:t>@notconfusing (Max)</a:t>
            </a:r>
            <a:endParaRPr/>
          </a:p>
          <a:p>
            <a:pPr algn="ctr"/>
            <a:r>
              <a:rPr lang="en-AU"/>
              <a:t>@wrought (Matt)</a:t>
            </a:r>
            <a:endParaRPr/>
          </a:p>
        </p:txBody>
      </p:sp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Wikimedia Movement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453600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wikipedia.org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 sz="2800"/>
              <a:t>commons.wikimedia.org</a:t>
            </a:r>
            <a:endParaRPr/>
          </a:p>
        </p:txBody>
      </p:sp>
      <p:sp>
        <p:nvSpPr>
          <p:cNvPr id="81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wikisource.org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wikidata.org</a:t>
            </a:r>
            <a:endParaRPr/>
          </a:p>
        </p:txBody>
      </p:sp>
      <p:pic>
        <p:nvPicPr>
          <p:cNvPr descr="" id="8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96000" y="3128760"/>
            <a:ext cx="5754600" cy="414324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096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Wiki Context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Wikipedia: far-largest in size and user base.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Projects often organized by language.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Each language-project has an independent user community.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096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Wiki Context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See Wikimedia projects as a form of:</a:t>
            </a:r>
            <a:r>
              <a:rPr lang="en-AU"/>
              <a:t>
</a:t>
            </a:r>
            <a:r>
              <a:rPr lang="en-AU"/>
              <a:t>“curated database”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Web's </a:t>
            </a:r>
            <a:r>
              <a:rPr i="1" lang="en-AU"/>
              <a:t>Least Common Denominator</a:t>
            </a:r>
            <a:r>
              <a:rPr lang="en-AU"/>
              <a:t> for data.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Wiki Paradox: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Low-barrier-to-entry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High-barrier-to-entry</a:t>
            </a:r>
            <a:endParaRPr/>
          </a:p>
        </p:txBody>
      </p:sp>
      <p:sp>
        <p:nvSpPr>
          <p:cNvPr id="89" name="TextShape 4"/>
          <p:cNvSpPr txBox="1"/>
          <p:nvPr/>
        </p:nvSpPr>
        <p:spPr>
          <a:xfrm>
            <a:off x="945360" y="6640920"/>
            <a:ext cx="8318880" cy="487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Buneman, et al. </a:t>
            </a:r>
            <a:r>
              <a:rPr i="1" lang="en-AU"/>
              <a:t>Curated Databases. </a:t>
            </a:r>
            <a:r>
              <a:rPr lang="en-AU">
                <a:hlinkClick r:id="rId1"/>
              </a:rPr>
              <a:t>https://peerlibrary.org/p/rxQ6WBd89XviMF4Tk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280080"/>
            <a:ext cx="9071640" cy="13050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How do Wikimedia projects work?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Community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Opt-in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Reputation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Cultural Protocol</a:t>
            </a:r>
            <a:endParaRPr/>
          </a:p>
        </p:txBody>
      </p:sp>
      <p:sp>
        <p:nvSpPr>
          <p:cNvPr id="92" name="TextShape 3"/>
          <p:cNvSpPr txBox="1"/>
          <p:nvPr/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Bureaucracy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Adhocracy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Coordination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WikiProjects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280080"/>
            <a:ext cx="9071640" cy="13050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History of Wiki Data-Hacking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Rambot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First “bot”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2002</a:t>
            </a:r>
            <a:endParaRPr/>
          </a:p>
        </p:txBody>
      </p:sp>
      <p:sp>
        <p:nvSpPr>
          <p:cNvPr id="95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US Census Data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Created 200,000 articles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More than doubled Wikipedia's size at the time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AU"/>
              <a:t>No permissions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280080"/>
            <a:ext cx="9071640" cy="13050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“</a:t>
            </a:r>
            <a:r>
              <a:rPr lang="en-AU"/>
              <a:t>Ignore All Rules” --&gt; Calcification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To get things done: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Need to issue a “Request for Comment” or RFC</a:t>
            </a:r>
            <a:endParaRPr/>
          </a:p>
        </p:txBody>
      </p:sp>
      <p:sp>
        <p:nvSpPr>
          <p:cNvPr id="98" name="TextShape 3"/>
          <p:cNvSpPr txBox="1"/>
          <p:nvPr/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Everybody, regardless of expertise has trouble with this.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AU"/>
              <a:t>Sometimes, not everyone is acting in good faith, but try to assume it, it will help.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AU"/>
              <a:t>Häskell und Grepl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Hänsel und Gretel</a:t>
            </a:r>
            <a:endParaRPr/>
          </a:p>
        </p:txBody>
      </p:sp>
      <p:sp>
        <p:nvSpPr>
          <p:cNvPr id="101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AU"/>
              <a:t>Wikidata</a:t>
            </a:r>
            <a:endParaRPr/>
          </a:p>
        </p:txBody>
      </p:sp>
      <p:pic>
        <p:nvPicPr>
          <p:cNvPr descr="" id="10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50960" y="2918880"/>
            <a:ext cx="4793040" cy="4065120"/>
          </a:xfrm>
          <a:prstGeom prst="rect">
            <a:avLst/>
          </a:prstGeom>
        </p:spPr>
      </p:pic>
      <p:sp>
        <p:nvSpPr>
          <p:cNvPr id="103" name="TextShape 4"/>
          <p:cNvSpPr txBox="1"/>
          <p:nvPr/>
        </p:nvSpPr>
        <p:spPr>
          <a:xfrm>
            <a:off x="1800000" y="7092000"/>
            <a:ext cx="6624000" cy="3600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AU"/>
              <a:t>https://commons.wikimedia.org/wiki/File:Hansel_and_Gretel.jpg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